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5" r:id="rId9"/>
    <p:sldId id="267" r:id="rId10"/>
    <p:sldId id="263" r:id="rId11"/>
    <p:sldId id="264" r:id="rId12"/>
    <p:sldId id="266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308"/>
    <p:restoredTop sz="94685"/>
  </p:normalViewPr>
  <p:slideViewPr>
    <p:cSldViewPr snapToGrid="0">
      <p:cViewPr varScale="1">
        <p:scale>
          <a:sx n="117" d="100"/>
          <a:sy n="117" d="100"/>
        </p:scale>
        <p:origin x="15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604B0E-520A-0342-A24D-0223150D2874}" type="datetimeFigureOut">
              <a:rPr lang="en-US" smtClean="0"/>
              <a:t>11/19/24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0AFA2C-0854-394A-A7DD-3A608A6BE5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7390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0AFA2C-0854-394A-A7DD-3A608A6BE5C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6898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11/19/24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11/19/24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11/19/24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11/19/24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11/19/24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11/19/24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11/19/24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11/19/24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11/19/24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11/19/24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11/19/24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11/19/24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11/19/24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11/19/24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11/19/24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11/19/24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11/19/24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11/19/24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jmlr.csail.mit.edu/papers/v12/pedregosa11a.html" TargetMode="External"/><Relationship Id="rId2" Type="http://schemas.openxmlformats.org/officeDocument/2006/relationships/hyperlink" Target="https://www.kaggle.com/datasets/andrewmvd/lung-and-colon-cancer-histopathological-images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2.png"/><Relationship Id="rId7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1B28F63-CF00-448F-B141-FE33C33B1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AE609E2-8522-44E4-9077-980E5BCF3E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4FA533C5-33E3-4611-AF9F-72811D8B26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949AD42-25FD-4C3D-9EEE-B7FEC58099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AC7D913-60B7-4603-881B-831DA5D3A9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87F0FDC4-AD8C-47D9-9131-623C98ADB0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23E8915-D2AA-4327-A45A-972C3CA957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8302FC3C-9804-4950-B721-5FD704BA60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12188952" cy="6858000"/>
          </a:xfrm>
          <a:prstGeom prst="rect">
            <a:avLst/>
          </a:prstGeom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B9695BD-ECF6-49CA-8877-8C493193C6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5" y="1828800"/>
            <a:ext cx="0" cy="3200400"/>
          </a:xfrm>
          <a:prstGeom prst="line">
            <a:avLst/>
          </a:prstGeom>
          <a:ln w="1905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3BC6EBB2-9BDC-4075-BA6B-43A9FBF9C8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228080"/>
            <a:ext cx="993734" cy="762000"/>
          </a:xfrm>
          <a:prstGeom prst="rect">
            <a:avLst/>
          </a:prstGeom>
        </p:spPr>
      </p:pic>
      <p:sp>
        <p:nvSpPr>
          <p:cNvPr id="28" name="Freeform 5">
            <a:extLst>
              <a:ext uri="{FF2B5EF4-FFF2-40B4-BE49-F238E27FC236}">
                <a16:creationId xmlns:a16="http://schemas.microsoft.com/office/drawing/2014/main" id="{F3798573-F27B-47EB-8EA4-7EE34954C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588" y="0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6C71CE-4975-A438-A754-334C007E75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6195" y="804672"/>
            <a:ext cx="3521359" cy="524865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200" b="0" i="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CSP 571 – Project</a:t>
            </a:r>
            <a:br>
              <a:rPr lang="en-US" sz="4200" b="0" i="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</a:br>
            <a:r>
              <a:rPr lang="en-US" sz="4200" b="0" i="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Group 48</a:t>
            </a:r>
            <a:br>
              <a:rPr lang="en-US" sz="4200" b="0" i="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</a:br>
            <a:endParaRPr lang="en-US" sz="4200" b="0" i="0" kern="1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9168CAD-9D98-459A-5CDB-18D20A7498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75861" y="804671"/>
            <a:ext cx="6399930" cy="524865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buFont typeface="Wingdings 3" charset="2"/>
              <a:buChar char=""/>
            </a:pPr>
            <a:endParaRPr lang="en-US" dirty="0">
              <a:solidFill>
                <a:schemeClr val="tx1"/>
              </a:solidFill>
            </a:endParaRPr>
          </a:p>
          <a:p>
            <a:pPr>
              <a:buFont typeface="Wingdings 3" charset="2"/>
              <a:buChar char=""/>
            </a:pPr>
            <a:r>
              <a:rPr lang="en-US" dirty="0">
                <a:solidFill>
                  <a:schemeClr val="tx1"/>
                </a:solidFill>
              </a:rPr>
              <a:t>Classifying Histopathological Images of Lung cancer</a:t>
            </a:r>
          </a:p>
          <a:p>
            <a:pPr>
              <a:buFont typeface="Wingdings 3" charset="2"/>
              <a:buChar char=""/>
            </a:pPr>
            <a:r>
              <a:rPr lang="en-US" dirty="0">
                <a:solidFill>
                  <a:schemeClr val="tx1"/>
                </a:solidFill>
              </a:rPr>
              <a:t>Henrique Magalhaes Rio – A20544694</a:t>
            </a:r>
          </a:p>
          <a:p>
            <a:pPr>
              <a:buFont typeface="Wingdings 3" charset="2"/>
              <a:buChar char=""/>
            </a:pPr>
            <a:r>
              <a:rPr lang="en-US" dirty="0">
                <a:solidFill>
                  <a:schemeClr val="tx1"/>
                </a:solidFill>
              </a:rPr>
              <a:t>Riyaz Ahmed </a:t>
            </a:r>
            <a:r>
              <a:rPr lang="en-US" dirty="0" err="1">
                <a:solidFill>
                  <a:schemeClr val="tx1"/>
                </a:solidFill>
              </a:rPr>
              <a:t>mohammed</a:t>
            </a:r>
            <a:r>
              <a:rPr lang="en-US" dirty="0">
                <a:solidFill>
                  <a:schemeClr val="tx1"/>
                </a:solidFill>
              </a:rPr>
              <a:t> – a20547233</a:t>
            </a:r>
          </a:p>
          <a:p>
            <a:pPr>
              <a:buFont typeface="Wingdings 3" charset="2"/>
              <a:buChar char=""/>
            </a:pPr>
            <a:endParaRPr lang="en-US" dirty="0">
              <a:solidFill>
                <a:schemeClr val="tx1"/>
              </a:solidFill>
            </a:endParaRPr>
          </a:p>
          <a:p>
            <a:pPr>
              <a:buFont typeface="Wingdings 3" charset="2"/>
              <a:buChar char=""/>
            </a:pP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40301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0F11C-CB3F-4E8C-0501-E1B5767B2B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23" y="32502"/>
            <a:ext cx="8481847" cy="76916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KNN Results</a:t>
            </a:r>
          </a:p>
        </p:txBody>
      </p:sp>
      <p:sp>
        <p:nvSpPr>
          <p:cNvPr id="29" name="Content Placeholder 28">
            <a:extLst>
              <a:ext uri="{FF2B5EF4-FFF2-40B4-BE49-F238E27FC236}">
                <a16:creationId xmlns:a16="http://schemas.microsoft.com/office/drawing/2014/main" id="{10EDCAEF-3589-B0CC-12B4-332E6E5753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2105" y="663109"/>
            <a:ext cx="4029075" cy="3976067"/>
          </a:xfrm>
        </p:spPr>
        <p:txBody>
          <a:bodyPr>
            <a:normAutofit/>
          </a:bodyPr>
          <a:lstStyle/>
          <a:p>
            <a:r>
              <a:rPr lang="en-US" dirty="0"/>
              <a:t>Based on the validation set accuracy, we choose          K = 16</a:t>
            </a:r>
          </a:p>
          <a:p>
            <a:r>
              <a:rPr lang="en-US" dirty="0"/>
              <a:t>Improved overall accuracy when compared to decision trees</a:t>
            </a:r>
          </a:p>
          <a:p>
            <a:endParaRPr lang="en-US" dirty="0"/>
          </a:p>
        </p:txBody>
      </p:sp>
      <p:pic>
        <p:nvPicPr>
          <p:cNvPr id="10" name="Picture 9" descr="A blue squares with white text&#10;&#10;Description automatically generated">
            <a:extLst>
              <a:ext uri="{FF2B5EF4-FFF2-40B4-BE49-F238E27FC236}">
                <a16:creationId xmlns:a16="http://schemas.microsoft.com/office/drawing/2014/main" id="{C06B6FB8-33DE-2B10-24ED-D6F8797F001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542" r="2" b="2"/>
          <a:stretch/>
        </p:blipFill>
        <p:spPr>
          <a:xfrm>
            <a:off x="173776" y="898715"/>
            <a:ext cx="6289796" cy="258029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A0EAD3D-35D5-66BB-1F96-DB50DF76D2C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2081" r="2" b="4686"/>
          <a:stretch/>
        </p:blipFill>
        <p:spPr>
          <a:xfrm>
            <a:off x="78923" y="3997102"/>
            <a:ext cx="6289793" cy="258029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AE56D67-287F-63FC-57B3-6174A787C2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9445" y="4112500"/>
            <a:ext cx="5473700" cy="23495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25AEC21-01CC-0027-7BEF-016F97EDC4B7}"/>
              </a:ext>
            </a:extLst>
          </p:cNvPr>
          <p:cNvSpPr txBox="1"/>
          <p:nvPr/>
        </p:nvSpPr>
        <p:spPr>
          <a:xfrm>
            <a:off x="6519445" y="3479012"/>
            <a:ext cx="25924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Report for Uniform weights</a:t>
            </a:r>
          </a:p>
        </p:txBody>
      </p:sp>
    </p:spTree>
    <p:extLst>
      <p:ext uri="{BB962C8B-B14F-4D97-AF65-F5344CB8AC3E}">
        <p14:creationId xmlns:p14="http://schemas.microsoft.com/office/powerpoint/2010/main" val="608337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9ADDFE-23CF-0CCC-C235-5E80DBD39C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319475"/>
            <a:ext cx="4102352" cy="1675975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Support Vector Machine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78D66203-18BB-40A2-B632-9356FE169D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10" name="Content Placeholder 9" descr="A diagram of a variety of colored circles&#10;&#10;Description automatically generated with medium confidence">
            <a:extLst>
              <a:ext uri="{FF2B5EF4-FFF2-40B4-BE49-F238E27FC236}">
                <a16:creationId xmlns:a16="http://schemas.microsoft.com/office/drawing/2014/main" id="{2F52A8D2-173A-446A-3A47-19E3CE0FBE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64735" y="3180100"/>
            <a:ext cx="5166977" cy="3538612"/>
          </a:xfr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11D93F2-3EC5-624B-19D3-CB63E45B75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2097" y="4125525"/>
            <a:ext cx="5549900" cy="24130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F327C147-8D7E-7E6F-67B8-7E87908D5E31}"/>
              </a:ext>
            </a:extLst>
          </p:cNvPr>
          <p:cNvSpPr txBox="1"/>
          <p:nvPr/>
        </p:nvSpPr>
        <p:spPr>
          <a:xfrm>
            <a:off x="6418930" y="1878451"/>
            <a:ext cx="4692276" cy="16671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1E5155">
                  <a:lumMod val="40000"/>
                  <a:lumOff val="60000"/>
                </a:srgbClr>
              </a:buClr>
              <a:buSzPct val="80000"/>
              <a:buFont typeface="Wingdings 3" charset="2"/>
              <a:buChar char=""/>
              <a:tabLst/>
              <a:defRPr/>
            </a:pPr>
            <a:r>
              <a:rPr lang="en-US" sz="1900" dirty="0">
                <a:solidFill>
                  <a:prstClr val="white"/>
                </a:solidFill>
                <a:latin typeface="Century Gothic" panose="020B0502020202020204"/>
                <a:ea typeface="+mj-ea"/>
                <a:cs typeface="+mj-cs"/>
              </a:rPr>
              <a:t>We used a SVM model with a polynomial kernel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1E5155">
                  <a:lumMod val="40000"/>
                  <a:lumOff val="60000"/>
                </a:srgbClr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Accuracy is lower than KNN but precision is higher </a:t>
            </a:r>
          </a:p>
          <a:p>
            <a:endParaRPr lang="en-US" dirty="0"/>
          </a:p>
        </p:txBody>
      </p:sp>
      <p:pic>
        <p:nvPicPr>
          <p:cNvPr id="35" name="Picture 34" descr="A blue squares with white text&#10;&#10;Description automatically generated">
            <a:extLst>
              <a:ext uri="{FF2B5EF4-FFF2-40B4-BE49-F238E27FC236}">
                <a16:creationId xmlns:a16="http://schemas.microsoft.com/office/drawing/2014/main" id="{29909401-57B0-F9F7-1C88-38E4663B98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4735" y="139288"/>
            <a:ext cx="5166976" cy="2964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6740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41D75-E865-DEE0-4760-E90141B6FE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2" y="452717"/>
            <a:ext cx="9403742" cy="1407079"/>
          </a:xfrm>
        </p:spPr>
        <p:txBody>
          <a:bodyPr/>
          <a:lstStyle/>
          <a:p>
            <a:r>
              <a:rPr lang="en-US" dirty="0"/>
              <a:t>Random Forest Models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6296F6-D75E-0BE3-830E-9B448F6DE4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9739" y="1779399"/>
            <a:ext cx="4057624" cy="898901"/>
          </a:xfrm>
        </p:spPr>
        <p:txBody>
          <a:bodyPr/>
          <a:lstStyle/>
          <a:p>
            <a:r>
              <a:rPr lang="en-US" dirty="0"/>
              <a:t>2 Principal Components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B4C643A-84FE-4D5C-AC5D-C4FB775491C6}"/>
              </a:ext>
            </a:extLst>
          </p:cNvPr>
          <p:cNvSpPr txBox="1">
            <a:spLocks/>
          </p:cNvSpPr>
          <p:nvPr/>
        </p:nvSpPr>
        <p:spPr>
          <a:xfrm>
            <a:off x="7596118" y="1790814"/>
            <a:ext cx="4057624" cy="8989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dirty="0"/>
              <a:t>50 Principal Components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11E569-5E63-A7C5-DB04-68C5DA86209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7881" t="25038" r="18814" b="24028"/>
          <a:stretch/>
        </p:blipFill>
        <p:spPr>
          <a:xfrm>
            <a:off x="4736973" y="1402369"/>
            <a:ext cx="2161044" cy="128451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E12BE54-B3AA-82F2-0A6C-FB26B186F0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8636" y="2745289"/>
            <a:ext cx="4115451" cy="5039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B05935B-058B-7A2D-3C2C-61A0C68AD5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739" y="3901966"/>
            <a:ext cx="3540359" cy="284064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5FA07E-58F9-8DDA-28B9-85AB499FB5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7445" y="2294180"/>
            <a:ext cx="3249438" cy="145989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9E57136-2750-B754-8774-893D4989F1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40413" y="3816101"/>
            <a:ext cx="3687295" cy="293258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A11E4E8-C814-1999-9C5E-BAC4F73388B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40412" y="2264174"/>
            <a:ext cx="3687295" cy="1459892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623D59F-7AA6-D223-A692-9A6F0CD1D811}"/>
              </a:ext>
            </a:extLst>
          </p:cNvPr>
          <p:cNvSpPr txBox="1">
            <a:spLocks/>
          </p:cNvSpPr>
          <p:nvPr/>
        </p:nvSpPr>
        <p:spPr>
          <a:xfrm>
            <a:off x="3880461" y="3801042"/>
            <a:ext cx="3471025" cy="1083015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dirty="0"/>
              <a:t>Increasing the number of principal components, increased overall accuracy, but the precision is still worse then SVM</a:t>
            </a:r>
          </a:p>
        </p:txBody>
      </p:sp>
    </p:spTree>
    <p:extLst>
      <p:ext uri="{BB962C8B-B14F-4D97-AF65-F5344CB8AC3E}">
        <p14:creationId xmlns:p14="http://schemas.microsoft.com/office/powerpoint/2010/main" val="18815690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0920A-B316-629E-E69F-743EF586F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362" y="179450"/>
            <a:ext cx="8953919" cy="776991"/>
          </a:xfrm>
        </p:spPr>
        <p:txBody>
          <a:bodyPr/>
          <a:lstStyle/>
          <a:p>
            <a:r>
              <a:rPr lang="en-US" dirty="0"/>
              <a:t>Conclusion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ED84D7B-56E2-9230-7F64-B14D909B2E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7362" y="2177030"/>
            <a:ext cx="4875820" cy="21302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267E485-F998-5925-287A-A19E2F2E03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5169" y="2177030"/>
            <a:ext cx="4962820" cy="21302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E07115F-EBD1-DA55-582B-040477E77EF5}"/>
              </a:ext>
            </a:extLst>
          </p:cNvPr>
          <p:cNvSpPr txBox="1"/>
          <p:nvPr/>
        </p:nvSpPr>
        <p:spPr>
          <a:xfrm>
            <a:off x="858318" y="1693839"/>
            <a:ext cx="1628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9CC48C-53C7-EECD-AF94-2E73F75A6976}"/>
              </a:ext>
            </a:extLst>
          </p:cNvPr>
          <p:cNvSpPr txBox="1"/>
          <p:nvPr/>
        </p:nvSpPr>
        <p:spPr>
          <a:xfrm>
            <a:off x="7932506" y="1807698"/>
            <a:ext cx="1628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KNN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50A7AEC-46F0-B6F2-C66C-4BCD8EBEF6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361" y="4714427"/>
            <a:ext cx="4875821" cy="211992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383DD1F-67E3-FB30-4EFF-F73617FF27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8598" y="4766361"/>
            <a:ext cx="4977600" cy="206798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AC787B1-10CA-1945-A6BA-F850F31F7123}"/>
              </a:ext>
            </a:extLst>
          </p:cNvPr>
          <p:cNvSpPr txBox="1"/>
          <p:nvPr/>
        </p:nvSpPr>
        <p:spPr>
          <a:xfrm>
            <a:off x="607361" y="4307242"/>
            <a:ext cx="1295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SVM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CCA36FE-7ED0-66BE-7DDB-2BBE338289A5}"/>
              </a:ext>
            </a:extLst>
          </p:cNvPr>
          <p:cNvSpPr txBox="1"/>
          <p:nvPr/>
        </p:nvSpPr>
        <p:spPr>
          <a:xfrm>
            <a:off x="6598598" y="4307242"/>
            <a:ext cx="1295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RF</a:t>
            </a:r>
          </a:p>
        </p:txBody>
      </p:sp>
    </p:spTree>
    <p:extLst>
      <p:ext uri="{BB962C8B-B14F-4D97-AF65-F5344CB8AC3E}">
        <p14:creationId xmlns:p14="http://schemas.microsoft.com/office/powerpoint/2010/main" val="35877347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37361A-E787-82F0-B1B5-9C2D87014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CED22F-453D-275B-19BF-E13FF7290D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9"/>
            <a:ext cx="6269038" cy="3119156"/>
          </a:xfrm>
        </p:spPr>
        <p:txBody>
          <a:bodyPr/>
          <a:lstStyle/>
          <a:p>
            <a:r>
              <a:rPr lang="en-US" dirty="0"/>
              <a:t>More complex models for classification such as neural networks.</a:t>
            </a:r>
          </a:p>
          <a:p>
            <a:r>
              <a:rPr lang="en-US" dirty="0"/>
              <a:t>Training is a lot more complex, model is overfitting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63A04F-3F1F-CA9C-AD2B-A0FB97CAEC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7774" y="717550"/>
            <a:ext cx="3416300" cy="542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7818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55E1B-2A2E-D5B6-C2DF-CF9787B31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6ACFE0-D065-A84E-5489-A2B419896B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Dataset</a:t>
            </a:r>
          </a:p>
          <a:p>
            <a:pPr lvl="1"/>
            <a:r>
              <a:rPr lang="en-US" dirty="0">
                <a:hlinkClick r:id="rId2"/>
              </a:rPr>
              <a:t>https://www.kaggle.com/datasets/andrewmvd/lung-and-colon-cancer-histopathological-images</a:t>
            </a:r>
            <a:endParaRPr lang="en-US" dirty="0"/>
          </a:p>
          <a:p>
            <a:pPr algn="l"/>
            <a:r>
              <a:rPr lang="en-US" b="0" i="0" dirty="0">
                <a:solidFill>
                  <a:srgbClr val="CED6DD"/>
                </a:solidFill>
                <a:effectLst/>
                <a:latin typeface="-apple-system"/>
                <a:hlinkClick r:id="rId3"/>
              </a:rPr>
              <a:t>Scikit-learn: Machine Learning in Python</a:t>
            </a:r>
            <a:r>
              <a:rPr lang="en-US" b="0" i="0" dirty="0">
                <a:solidFill>
                  <a:srgbClr val="CED6DD"/>
                </a:solidFill>
                <a:effectLst/>
                <a:latin typeface="-apple-system"/>
              </a:rPr>
              <a:t>, </a:t>
            </a:r>
            <a:r>
              <a:rPr lang="en-US" b="0" i="0" dirty="0" err="1">
                <a:solidFill>
                  <a:srgbClr val="CED6DD"/>
                </a:solidFill>
                <a:effectLst/>
                <a:latin typeface="-apple-system"/>
              </a:rPr>
              <a:t>Pedregosa</a:t>
            </a:r>
            <a:r>
              <a:rPr lang="en-US" b="0" i="0" dirty="0">
                <a:solidFill>
                  <a:srgbClr val="CED6DD"/>
                </a:solidFill>
                <a:effectLst/>
                <a:latin typeface="-apple-system"/>
              </a:rPr>
              <a:t> </a:t>
            </a:r>
            <a:r>
              <a:rPr lang="en-US" b="0" i="1" dirty="0">
                <a:solidFill>
                  <a:srgbClr val="CED6DD"/>
                </a:solidFill>
                <a:effectLst/>
                <a:latin typeface="-apple-system"/>
              </a:rPr>
              <a:t>et al.</a:t>
            </a:r>
            <a:r>
              <a:rPr lang="en-US" b="0" i="0" dirty="0">
                <a:solidFill>
                  <a:srgbClr val="CED6DD"/>
                </a:solidFill>
                <a:effectLst/>
                <a:latin typeface="-apple-system"/>
              </a:rPr>
              <a:t>, JMLR 12, pp. 2825-2830, 2011.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00724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AE9BA-7990-3533-D606-5058F981C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609602"/>
            <a:ext cx="3325731" cy="1033848"/>
          </a:xfrm>
        </p:spPr>
        <p:txBody>
          <a:bodyPr>
            <a:normAutofit/>
          </a:bodyPr>
          <a:lstStyle/>
          <a:p>
            <a:r>
              <a:rPr lang="en-US" dirty="0"/>
              <a:t>Dataset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AA1023E8-787F-379A-2261-DAA6081FF37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9772" r="19772"/>
          <a:stretch/>
        </p:blipFill>
        <p:spPr>
          <a:xfrm>
            <a:off x="4569873" y="609601"/>
            <a:ext cx="3409037" cy="563879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BA2D69F-8A95-2A34-73E3-EAD33DDD1F9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9431" b="9431"/>
          <a:stretch/>
        </p:blipFill>
        <p:spPr>
          <a:xfrm>
            <a:off x="8135262" y="609602"/>
            <a:ext cx="3409037" cy="276605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0F8EDF29-1535-4A6E-807D-812733F33E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1" name="Content Placeholder 28">
            <a:extLst>
              <a:ext uri="{FF2B5EF4-FFF2-40B4-BE49-F238E27FC236}">
                <a16:creationId xmlns:a16="http://schemas.microsoft.com/office/drawing/2014/main" id="{72904EFA-2420-27DB-711E-6799000449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492" y="1482812"/>
            <a:ext cx="3712350" cy="4765588"/>
          </a:xfrm>
        </p:spPr>
        <p:txBody>
          <a:bodyPr>
            <a:normAutofit/>
          </a:bodyPr>
          <a:lstStyle/>
          <a:p>
            <a:r>
              <a:rPr lang="en-US" dirty="0"/>
              <a:t>The dataset consists of 15000 histopathological images of lung tissue</a:t>
            </a:r>
          </a:p>
          <a:p>
            <a:r>
              <a:rPr lang="en-US" dirty="0"/>
              <a:t>Images are 768x768 Pixels</a:t>
            </a:r>
          </a:p>
          <a:p>
            <a:r>
              <a:rPr lang="en-US" dirty="0"/>
              <a:t>It is divided in 3 classes</a:t>
            </a:r>
          </a:p>
          <a:p>
            <a:pPr lvl="1"/>
            <a:r>
              <a:rPr lang="en-US" dirty="0"/>
              <a:t>Benign Tissue</a:t>
            </a:r>
          </a:p>
          <a:p>
            <a:pPr lvl="1"/>
            <a:r>
              <a:rPr lang="en-US" dirty="0"/>
              <a:t>Adenocarcinoma</a:t>
            </a:r>
          </a:p>
          <a:p>
            <a:pPr lvl="1"/>
            <a:r>
              <a:rPr lang="en-US" dirty="0"/>
              <a:t>Squamous Cell Carcinoma</a:t>
            </a:r>
          </a:p>
        </p:txBody>
      </p:sp>
      <p:pic>
        <p:nvPicPr>
          <p:cNvPr id="21" name="Content Placeholder 20">
            <a:extLst>
              <a:ext uri="{FF2B5EF4-FFF2-40B4-BE49-F238E27FC236}">
                <a16:creationId xmlns:a16="http://schemas.microsoft.com/office/drawing/2014/main" id="{92A590A6-B60C-7452-3C3C-C9B3C5651AB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9431" b="9431"/>
          <a:stretch/>
        </p:blipFill>
        <p:spPr>
          <a:xfrm>
            <a:off x="8135262" y="3482340"/>
            <a:ext cx="3409037" cy="276605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3F2021B4-165E-4A59-B3A4-72CD05F9A36D}"/>
              </a:ext>
            </a:extLst>
          </p:cNvPr>
          <p:cNvSpPr txBox="1"/>
          <p:nvPr/>
        </p:nvSpPr>
        <p:spPr>
          <a:xfrm>
            <a:off x="8220161" y="148281"/>
            <a:ext cx="22176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Adenocarcinoma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ED204D9-E943-4674-C443-2F4293F04745}"/>
              </a:ext>
            </a:extLst>
          </p:cNvPr>
          <p:cNvSpPr txBox="1"/>
          <p:nvPr/>
        </p:nvSpPr>
        <p:spPr>
          <a:xfrm>
            <a:off x="4694882" y="148281"/>
            <a:ext cx="32840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Squamous Cell Carcinoma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BBEF421-77EA-79E8-6276-1C2B6191F113}"/>
              </a:ext>
            </a:extLst>
          </p:cNvPr>
          <p:cNvSpPr txBox="1"/>
          <p:nvPr/>
        </p:nvSpPr>
        <p:spPr>
          <a:xfrm>
            <a:off x="8440484" y="6355078"/>
            <a:ext cx="2683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Benign tissue</a:t>
            </a:r>
          </a:p>
        </p:txBody>
      </p:sp>
    </p:spTree>
    <p:extLst>
      <p:ext uri="{BB962C8B-B14F-4D97-AF65-F5344CB8AC3E}">
        <p14:creationId xmlns:p14="http://schemas.microsoft.com/office/powerpoint/2010/main" val="27416210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54ED5-03FA-2E82-0F6E-4BA7FD25F7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6"/>
            <a:ext cx="9252154" cy="1223983"/>
          </a:xfrm>
        </p:spPr>
        <p:txBody>
          <a:bodyPr>
            <a:normAutofit/>
          </a:bodyPr>
          <a:lstStyle/>
          <a:p>
            <a:r>
              <a:rPr lang="en-US" dirty="0"/>
              <a:t>Data Preparation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C9CFA87-84B1-713E-BC61-A592379A5F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03311" y="2052214"/>
                <a:ext cx="5965394" cy="4196185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sz="1500" dirty="0"/>
                  <a:t>We start with the Images of the format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1500" b="0" i="1" smtClean="0">
                            <a:latin typeface="Cambria Math" panose="02040503050406030204" pitchFamily="18" charset="0"/>
                          </a:rPr>
                          <m:t>768</m:t>
                        </m:r>
                        <m:r>
                          <a:rPr lang="en-US" sz="15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500" b="0" i="1" smtClean="0">
                            <a:latin typeface="Cambria Math" panose="02040503050406030204" pitchFamily="18" charset="0"/>
                          </a:rPr>
                          <m:t>768</m:t>
                        </m:r>
                      </m:sub>
                    </m:sSub>
                  </m:oMath>
                </a14:m>
                <a:endParaRPr lang="en-US" sz="1500" dirty="0"/>
              </a:p>
              <a:p>
                <a:pPr>
                  <a:lnSpc>
                    <a:spcPct val="90000"/>
                  </a:lnSpc>
                </a:pPr>
                <a:r>
                  <a:rPr lang="en-US" sz="1500" dirty="0"/>
                  <a:t>Then for each Image load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sz="1500" dirty="0"/>
                  <a:t>Resize to 64x64 to get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500" b="0" i="1" smtClean="0">
                            <a:latin typeface="Cambria Math" panose="02040503050406030204" pitchFamily="18" charset="0"/>
                          </a:rPr>
                          <m:t>64</m:t>
                        </m:r>
                        <m:r>
                          <a:rPr lang="en-US" sz="15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500" b="0" i="1" smtClean="0">
                            <a:latin typeface="Cambria Math" panose="02040503050406030204" pitchFamily="18" charset="0"/>
                          </a:rPr>
                          <m:t>64</m:t>
                        </m:r>
                      </m:sub>
                    </m:sSub>
                  </m:oMath>
                </a14:m>
                <a:endParaRPr lang="en-US" sz="1500" dirty="0"/>
              </a:p>
              <a:p>
                <a:pPr lvl="1">
                  <a:lnSpc>
                    <a:spcPct val="90000"/>
                  </a:lnSpc>
                </a:pPr>
                <a:r>
                  <a:rPr lang="en-US" sz="1500" dirty="0"/>
                  <a:t>We grayscale the images to remove the RGB channel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sz="1500" dirty="0"/>
                  <a:t>We use </a:t>
                </a:r>
                <a:r>
                  <a:rPr lang="en-US" sz="1500" i="1" dirty="0" err="1"/>
                  <a:t>np.flatten</a:t>
                </a:r>
                <a:r>
                  <a:rPr lang="en-US" sz="1500" i="1" dirty="0"/>
                  <a:t>() </a:t>
                </a:r>
                <a:r>
                  <a:rPr lang="en-US" sz="1500" dirty="0"/>
                  <a:t>the image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5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500" i="1">
                            <a:latin typeface="Cambria Math" panose="02040503050406030204" pitchFamily="18" charset="0"/>
                          </a:rPr>
                          <m:t>64</m:t>
                        </m:r>
                        <m:r>
                          <a:rPr lang="en-US" sz="15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500" i="1">
                            <a:latin typeface="Cambria Math" panose="02040503050406030204" pitchFamily="18" charset="0"/>
                          </a:rPr>
                          <m:t>64</m:t>
                        </m:r>
                      </m:sub>
                    </m:sSub>
                    <m:r>
                      <a:rPr lang="en-US" sz="15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500" dirty="0"/>
                  <a:t>to get  an array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5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500" b="0" i="1" smtClean="0">
                            <a:latin typeface="Cambria Math" panose="02040503050406030204" pitchFamily="18" charset="0"/>
                          </a:rPr>
                          <m:t>4096</m:t>
                        </m:r>
                      </m:sub>
                    </m:sSub>
                  </m:oMath>
                </a14:m>
                <a:endParaRPr lang="en-US" sz="1500" dirty="0"/>
              </a:p>
              <a:p>
                <a:pPr lvl="1">
                  <a:lnSpc>
                    <a:spcPct val="90000"/>
                  </a:lnSpc>
                </a:pPr>
                <a:r>
                  <a:rPr lang="en-US" sz="1500" dirty="0"/>
                  <a:t>Add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5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500" b="0" i="1" smtClean="0">
                            <a:latin typeface="Cambria Math" panose="02040503050406030204" pitchFamily="18" charset="0"/>
                          </a:rPr>
                          <m:t>4096</m:t>
                        </m:r>
                      </m:sub>
                    </m:sSub>
                  </m:oMath>
                </a14:m>
                <a:r>
                  <a:rPr lang="en-US" sz="1500" dirty="0"/>
                  <a:t> to the dataset X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1500" dirty="0"/>
                  <a:t>We end up with a dataset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5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1500" b="0" i="1" smtClean="0">
                            <a:latin typeface="Cambria Math" panose="02040503050406030204" pitchFamily="18" charset="0"/>
                          </a:rPr>
                          <m:t>𝑛𝑥</m:t>
                        </m:r>
                        <m:r>
                          <a:rPr lang="en-US" sz="1500" b="0" i="1" smtClean="0">
                            <a:latin typeface="Cambria Math" panose="02040503050406030204" pitchFamily="18" charset="0"/>
                          </a:rPr>
                          <m:t>4096</m:t>
                        </m:r>
                      </m:sub>
                    </m:sSub>
                  </m:oMath>
                </a14:m>
                <a:r>
                  <a:rPr lang="en-US" sz="1500" dirty="0"/>
                  <a:t> where n is the total number of images and an array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5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1500" b="0" i="1" smtClean="0">
                            <a:latin typeface="Cambria Math" panose="02040503050406030204" pitchFamily="18" charset="0"/>
                          </a:rPr>
                          <m:t>4096</m:t>
                        </m:r>
                        <m:r>
                          <a:rPr lang="en-US" sz="15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5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500" dirty="0"/>
                  <a:t> 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1500" dirty="0"/>
                  <a:t>For testing we also separated the dataset as 80% Training, 20% Validation and 20% Testing</a:t>
                </a:r>
              </a:p>
              <a:p>
                <a:pPr>
                  <a:lnSpc>
                    <a:spcPct val="90000"/>
                  </a:lnSpc>
                </a:pPr>
                <a:endParaRPr lang="en-US" sz="1500" dirty="0"/>
              </a:p>
              <a:p>
                <a:pPr marL="457200" lvl="1" indent="0">
                  <a:lnSpc>
                    <a:spcPct val="90000"/>
                  </a:lnSpc>
                  <a:buNone/>
                </a:pPr>
                <a:endParaRPr lang="en-US" sz="1500" dirty="0"/>
              </a:p>
              <a:p>
                <a:pPr marL="457200" lvl="1" indent="0">
                  <a:lnSpc>
                    <a:spcPct val="90000"/>
                  </a:lnSpc>
                  <a:buNone/>
                </a:pPr>
                <a:endParaRPr lang="en-US" sz="15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C9CFA87-84B1-713E-BC61-A592379A5F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03311" y="2052214"/>
                <a:ext cx="5965394" cy="4196185"/>
              </a:xfrm>
              <a:blipFill>
                <a:blip r:embed="rId3"/>
                <a:stretch>
                  <a:fillRect t="-9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Graphic 6" descr="Database">
            <a:extLst>
              <a:ext uri="{FF2B5EF4-FFF2-40B4-BE49-F238E27FC236}">
                <a16:creationId xmlns:a16="http://schemas.microsoft.com/office/drawing/2014/main" id="{141FB684-72C0-42A3-E39C-61875B0318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34655" y="2145861"/>
            <a:ext cx="4008888" cy="400888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769714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1D2BB-39EF-3888-C12F-78688FC693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6"/>
            <a:ext cx="3322912" cy="1641987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600" dirty="0"/>
              <a:t>To reduce the dimensions and complexity we used PCA</a:t>
            </a:r>
          </a:p>
        </p:txBody>
      </p:sp>
      <p:pic>
        <p:nvPicPr>
          <p:cNvPr id="5" name="Picture 4" descr="A diagram of a scatter plot&#10;&#10;Description automatically generated">
            <a:extLst>
              <a:ext uri="{FF2B5EF4-FFF2-40B4-BE49-F238E27FC236}">
                <a16:creationId xmlns:a16="http://schemas.microsoft.com/office/drawing/2014/main" id="{B8AC3F22-37CD-F30E-1F43-771EC680939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20" r="-1" b="-1"/>
          <a:stretch/>
        </p:blipFill>
        <p:spPr>
          <a:xfrm>
            <a:off x="4619544" y="1122474"/>
            <a:ext cx="6294919" cy="512592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A93A089E-0A16-452C-B341-0F769780D2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54AD38-EFE1-8AFE-B412-0BCF4DD413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701" y="2438401"/>
            <a:ext cx="3324141" cy="3809998"/>
          </a:xfrm>
        </p:spPr>
        <p:txBody>
          <a:bodyPr>
            <a:normAutofit/>
          </a:bodyPr>
          <a:lstStyle/>
          <a:p>
            <a:r>
              <a:rPr lang="en-US" dirty="0"/>
              <a:t>We first tried using the RGB images instead of grayscale.</a:t>
            </a:r>
          </a:p>
          <a:p>
            <a:r>
              <a:rPr lang="en-US" dirty="0"/>
              <a:t>The plot represents the first 2 principal component of the RGB images</a:t>
            </a:r>
          </a:p>
          <a:p>
            <a:r>
              <a:rPr lang="en-US" dirty="0"/>
              <a:t>Clean separation between Cancer and No Cancer</a:t>
            </a:r>
          </a:p>
        </p:txBody>
      </p:sp>
      <p:sp>
        <p:nvSpPr>
          <p:cNvPr id="7" name="Rectangular Callout 6">
            <a:extLst>
              <a:ext uri="{FF2B5EF4-FFF2-40B4-BE49-F238E27FC236}">
                <a16:creationId xmlns:a16="http://schemas.microsoft.com/office/drawing/2014/main" id="{CD1A2D48-CBEA-5E2C-2E49-56599D086450}"/>
              </a:ext>
            </a:extLst>
          </p:cNvPr>
          <p:cNvSpPr/>
          <p:nvPr/>
        </p:nvSpPr>
        <p:spPr>
          <a:xfrm>
            <a:off x="5972537" y="247301"/>
            <a:ext cx="1689904" cy="763929"/>
          </a:xfrm>
          <a:prstGeom prst="wedgeRect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RGB Images</a:t>
            </a:r>
          </a:p>
        </p:txBody>
      </p:sp>
    </p:spTree>
    <p:extLst>
      <p:ext uri="{BB962C8B-B14F-4D97-AF65-F5344CB8AC3E}">
        <p14:creationId xmlns:p14="http://schemas.microsoft.com/office/powerpoint/2010/main" val="180221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379532-E070-A33D-81D6-57084BAA0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2" y="452718"/>
            <a:ext cx="4165580" cy="1400530"/>
          </a:xfrm>
        </p:spPr>
        <p:txBody>
          <a:bodyPr>
            <a:normAutofit/>
          </a:bodyPr>
          <a:lstStyle/>
          <a:p>
            <a:r>
              <a:rPr lang="en-US" dirty="0"/>
              <a:t>Why Grayscale?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7DAA46B9-B7E8-4487-B28E-C63A6EB7AA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270819" y="-63600"/>
            <a:ext cx="6858001" cy="6985200"/>
          </a:xfrm>
          <a:custGeom>
            <a:avLst/>
            <a:gdLst>
              <a:gd name="connsiteX0" fmla="*/ 6858001 w 6858001"/>
              <a:gd name="connsiteY0" fmla="*/ 1177 h 6985200"/>
              <a:gd name="connsiteX1" fmla="*/ 6858001 w 6858001"/>
              <a:gd name="connsiteY1" fmla="*/ 1344715 h 6985200"/>
              <a:gd name="connsiteX2" fmla="*/ 6858000 w 6858001"/>
              <a:gd name="connsiteY2" fmla="*/ 1344715 h 6985200"/>
              <a:gd name="connsiteX3" fmla="*/ 6858000 w 6858001"/>
              <a:gd name="connsiteY3" fmla="*/ 6985200 h 6985200"/>
              <a:gd name="connsiteX4" fmla="*/ 0 w 6858001"/>
              <a:gd name="connsiteY4" fmla="*/ 6985199 h 6985200"/>
              <a:gd name="connsiteX5" fmla="*/ 0 w 6858001"/>
              <a:gd name="connsiteY5" fmla="*/ 887191 h 6985200"/>
              <a:gd name="connsiteX6" fmla="*/ 1 w 6858001"/>
              <a:gd name="connsiteY6" fmla="*/ 887191 h 6985200"/>
              <a:gd name="connsiteX7" fmla="*/ 1 w 6858001"/>
              <a:gd name="connsiteY7" fmla="*/ 0 h 6985200"/>
              <a:gd name="connsiteX8" fmla="*/ 40463 w 6858001"/>
              <a:gd name="connsiteY8" fmla="*/ 5883 h 6985200"/>
              <a:gd name="connsiteX9" fmla="*/ 159107 w 6858001"/>
              <a:gd name="connsiteY9" fmla="*/ 23196 h 6985200"/>
              <a:gd name="connsiteX10" fmla="*/ 245518 w 6858001"/>
              <a:gd name="connsiteY10" fmla="*/ 35299 h 6985200"/>
              <a:gd name="connsiteX11" fmla="*/ 348388 w 6858001"/>
              <a:gd name="connsiteY11" fmla="*/ 48073 h 6985200"/>
              <a:gd name="connsiteX12" fmla="*/ 470460 w 6858001"/>
              <a:gd name="connsiteY12" fmla="*/ 63369 h 6985200"/>
              <a:gd name="connsiteX13" fmla="*/ 605563 w 6858001"/>
              <a:gd name="connsiteY13" fmla="*/ 79506 h 6985200"/>
              <a:gd name="connsiteX14" fmla="*/ 757810 w 6858001"/>
              <a:gd name="connsiteY14" fmla="*/ 96483 h 6985200"/>
              <a:gd name="connsiteX15" fmla="*/ 923774 w 6858001"/>
              <a:gd name="connsiteY15" fmla="*/ 114469 h 6985200"/>
              <a:gd name="connsiteX16" fmla="*/ 1104139 w 6858001"/>
              <a:gd name="connsiteY16" fmla="*/ 132454 h 6985200"/>
              <a:gd name="connsiteX17" fmla="*/ 1296163 w 6858001"/>
              <a:gd name="connsiteY17" fmla="*/ 150776 h 6985200"/>
              <a:gd name="connsiteX18" fmla="*/ 1503275 w 6858001"/>
              <a:gd name="connsiteY18" fmla="*/ 167753 h 6985200"/>
              <a:gd name="connsiteX19" fmla="*/ 1719988 w 6858001"/>
              <a:gd name="connsiteY19" fmla="*/ 184058 h 6985200"/>
              <a:gd name="connsiteX20" fmla="*/ 1949045 w 6858001"/>
              <a:gd name="connsiteY20" fmla="*/ 198849 h 6985200"/>
              <a:gd name="connsiteX21" fmla="*/ 2187703 w 6858001"/>
              <a:gd name="connsiteY21" fmla="*/ 212969 h 6985200"/>
              <a:gd name="connsiteX22" fmla="*/ 2436649 w 6858001"/>
              <a:gd name="connsiteY22" fmla="*/ 226248 h 6985200"/>
              <a:gd name="connsiteX23" fmla="*/ 2564208 w 6858001"/>
              <a:gd name="connsiteY23" fmla="*/ 230955 h 6985200"/>
              <a:gd name="connsiteX24" fmla="*/ 2694509 w 6858001"/>
              <a:gd name="connsiteY24" fmla="*/ 236165 h 6985200"/>
              <a:gd name="connsiteX25" fmla="*/ 2826869 w 6858001"/>
              <a:gd name="connsiteY25" fmla="*/ 241040 h 6985200"/>
              <a:gd name="connsiteX26" fmla="*/ 2959914 w 6858001"/>
              <a:gd name="connsiteY26" fmla="*/ 244234 h 6985200"/>
              <a:gd name="connsiteX27" fmla="*/ 3095702 w 6858001"/>
              <a:gd name="connsiteY27" fmla="*/ 247091 h 6985200"/>
              <a:gd name="connsiteX28" fmla="*/ 3232862 w 6858001"/>
              <a:gd name="connsiteY28" fmla="*/ 250117 h 6985200"/>
              <a:gd name="connsiteX29" fmla="*/ 3372766 w 6858001"/>
              <a:gd name="connsiteY29" fmla="*/ 252134 h 6985200"/>
              <a:gd name="connsiteX30" fmla="*/ 3514040 w 6858001"/>
              <a:gd name="connsiteY30" fmla="*/ 252134 h 6985200"/>
              <a:gd name="connsiteX31" fmla="*/ 3656686 w 6858001"/>
              <a:gd name="connsiteY31" fmla="*/ 253142 h 6985200"/>
              <a:gd name="connsiteX32" fmla="*/ 3800705 w 6858001"/>
              <a:gd name="connsiteY32" fmla="*/ 252134 h 6985200"/>
              <a:gd name="connsiteX33" fmla="*/ 3946780 w 6858001"/>
              <a:gd name="connsiteY33" fmla="*/ 250117 h 6985200"/>
              <a:gd name="connsiteX34" fmla="*/ 4092856 w 6858001"/>
              <a:gd name="connsiteY34" fmla="*/ 248268 h 6985200"/>
              <a:gd name="connsiteX35" fmla="*/ 4240988 w 6858001"/>
              <a:gd name="connsiteY35" fmla="*/ 244234 h 6985200"/>
              <a:gd name="connsiteX36" fmla="*/ 4390492 w 6858001"/>
              <a:gd name="connsiteY36" fmla="*/ 240032 h 6985200"/>
              <a:gd name="connsiteX37" fmla="*/ 4539997 w 6858001"/>
              <a:gd name="connsiteY37" fmla="*/ 235157 h 6985200"/>
              <a:gd name="connsiteX38" fmla="*/ 4690873 w 6858001"/>
              <a:gd name="connsiteY38" fmla="*/ 228266 h 6985200"/>
              <a:gd name="connsiteX39" fmla="*/ 4843120 w 6858001"/>
              <a:gd name="connsiteY39" fmla="*/ 220029 h 6985200"/>
              <a:gd name="connsiteX40" fmla="*/ 4996054 w 6858001"/>
              <a:gd name="connsiteY40" fmla="*/ 212129 h 6985200"/>
              <a:gd name="connsiteX41" fmla="*/ 5148987 w 6858001"/>
              <a:gd name="connsiteY41" fmla="*/ 202044 h 6985200"/>
              <a:gd name="connsiteX42" fmla="*/ 5303978 w 6858001"/>
              <a:gd name="connsiteY42" fmla="*/ 189941 h 6985200"/>
              <a:gd name="connsiteX43" fmla="*/ 5456911 w 6858001"/>
              <a:gd name="connsiteY43" fmla="*/ 177839 h 6985200"/>
              <a:gd name="connsiteX44" fmla="*/ 5612588 w 6858001"/>
              <a:gd name="connsiteY44" fmla="*/ 163887 h 6985200"/>
              <a:gd name="connsiteX45" fmla="*/ 5768950 w 6858001"/>
              <a:gd name="connsiteY45" fmla="*/ 148591 h 6985200"/>
              <a:gd name="connsiteX46" fmla="*/ 5923255 w 6858001"/>
              <a:gd name="connsiteY46" fmla="*/ 132455 h 6985200"/>
              <a:gd name="connsiteX47" fmla="*/ 6079618 w 6858001"/>
              <a:gd name="connsiteY47" fmla="*/ 113629 h 6985200"/>
              <a:gd name="connsiteX48" fmla="*/ 6235294 w 6858001"/>
              <a:gd name="connsiteY48" fmla="*/ 93458 h 6985200"/>
              <a:gd name="connsiteX49" fmla="*/ 6391657 w 6858001"/>
              <a:gd name="connsiteY49" fmla="*/ 73455 h 6985200"/>
              <a:gd name="connsiteX50" fmla="*/ 6547333 w 6858001"/>
              <a:gd name="connsiteY50" fmla="*/ 50091 h 6985200"/>
              <a:gd name="connsiteX51" fmla="*/ 6702324 w 6858001"/>
              <a:gd name="connsiteY51" fmla="*/ 26222 h 698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6985200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6985200"/>
                </a:lnTo>
                <a:lnTo>
                  <a:pt x="0" y="6985199"/>
                </a:lnTo>
                <a:lnTo>
                  <a:pt x="0" y="887191"/>
                </a:lnTo>
                <a:lnTo>
                  <a:pt x="1" y="887191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6" name="Freeform 23">
            <a:extLst>
              <a:ext uri="{FF2B5EF4-FFF2-40B4-BE49-F238E27FC236}">
                <a16:creationId xmlns:a16="http://schemas.microsoft.com/office/drawing/2014/main" id="{C866818C-1E5F-475A-B310-3C06B555FB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7448C4F-9F24-FE4D-6952-252785ACC1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2273" y="711252"/>
            <a:ext cx="4992241" cy="2683330"/>
          </a:xfrm>
          <a:prstGeom prst="rect">
            <a:avLst/>
          </a:prstGeom>
          <a:effectLst/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12AFDE8-E1ED-4A49-B8B3-4953F4B8A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3B2E149D-A483-B127-F219-F643FB7601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1890" y="2052917"/>
            <a:ext cx="4165146" cy="4195481"/>
          </a:xfrm>
        </p:spPr>
        <p:txBody>
          <a:bodyPr>
            <a:normAutofit/>
          </a:bodyPr>
          <a:lstStyle/>
          <a:p>
            <a:r>
              <a:rPr lang="en-US" dirty="0"/>
              <a:t>Cancerous cells are diagnosed based on the structure not the coloring</a:t>
            </a:r>
          </a:p>
          <a:p>
            <a:r>
              <a:rPr lang="en-US" dirty="0"/>
              <a:t>Color changes according to the process of obtaining the images and is not indicative of cancerous cells</a:t>
            </a:r>
          </a:p>
          <a:p>
            <a:r>
              <a:rPr lang="en-US" dirty="0"/>
              <a:t>We can visualize using the inverse transform to project the principal components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5A4E51D-05A3-C7E9-3FD8-61783653B4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1395" y="3765578"/>
            <a:ext cx="5063119" cy="2721427"/>
          </a:xfrm>
          <a:prstGeom prst="rect">
            <a:avLst/>
          </a:prstGeom>
          <a:effectLst/>
        </p:spPr>
      </p:pic>
      <p:sp>
        <p:nvSpPr>
          <p:cNvPr id="8" name="Pentagon 7">
            <a:extLst>
              <a:ext uri="{FF2B5EF4-FFF2-40B4-BE49-F238E27FC236}">
                <a16:creationId xmlns:a16="http://schemas.microsoft.com/office/drawing/2014/main" id="{98B74ACA-DDB9-EF4C-F3B7-A7B63C859A93}"/>
              </a:ext>
            </a:extLst>
          </p:cNvPr>
          <p:cNvSpPr/>
          <p:nvPr/>
        </p:nvSpPr>
        <p:spPr>
          <a:xfrm>
            <a:off x="5262955" y="4420893"/>
            <a:ext cx="1616697" cy="1092675"/>
          </a:xfrm>
          <a:prstGeom prst="homePlat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Benign</a:t>
            </a:r>
          </a:p>
        </p:txBody>
      </p:sp>
      <p:sp>
        <p:nvSpPr>
          <p:cNvPr id="9" name="Pentagon 8">
            <a:extLst>
              <a:ext uri="{FF2B5EF4-FFF2-40B4-BE49-F238E27FC236}">
                <a16:creationId xmlns:a16="http://schemas.microsoft.com/office/drawing/2014/main" id="{491E37BC-D469-BC5E-0BBD-589259B7686A}"/>
              </a:ext>
            </a:extLst>
          </p:cNvPr>
          <p:cNvSpPr/>
          <p:nvPr/>
        </p:nvSpPr>
        <p:spPr>
          <a:xfrm>
            <a:off x="5024892" y="760573"/>
            <a:ext cx="1766340" cy="1092675"/>
          </a:xfrm>
          <a:prstGeom prst="homePlat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Cancerous</a:t>
            </a:r>
          </a:p>
        </p:txBody>
      </p:sp>
    </p:spTree>
    <p:extLst>
      <p:ext uri="{BB962C8B-B14F-4D97-AF65-F5344CB8AC3E}">
        <p14:creationId xmlns:p14="http://schemas.microsoft.com/office/powerpoint/2010/main" val="32441796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412E3267-7ABE-412B-8580-47EC0D1F61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0B62C5A-2250-4380-AB23-DB87446CCE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D42CF425-7213-4F89-B0FF-4C2BDDD9C6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35DA97D-88F8-4249-B650-4FC9FD50A3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3F38673-6E30-4BAE-AC67-0B283EBF4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202A25CB-1ED1-4C87-AB49-8D3BC684D1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05D1BA-09A4-B75A-34A2-339B6AEAA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0623" y="1447800"/>
            <a:ext cx="3333676" cy="3096987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5000"/>
              <a:t>Grayscale Images projection</a:t>
            </a: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3484F10F-334C-431A-8E30-B66B496C5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5400000" flipH="1">
            <a:off x="475977" y="-475977"/>
            <a:ext cx="6858000" cy="7809953"/>
          </a:xfrm>
          <a:custGeom>
            <a:avLst/>
            <a:gdLst>
              <a:gd name="connsiteX0" fmla="*/ 6858000 w 6858000"/>
              <a:gd name="connsiteY0" fmla="*/ 1344715 h 7809953"/>
              <a:gd name="connsiteX1" fmla="*/ 6858000 w 6858000"/>
              <a:gd name="connsiteY1" fmla="*/ 1177 h 7809953"/>
              <a:gd name="connsiteX2" fmla="*/ 6702323 w 6858000"/>
              <a:gd name="connsiteY2" fmla="*/ 26222 h 7809953"/>
              <a:gd name="connsiteX3" fmla="*/ 6547332 w 6858000"/>
              <a:gd name="connsiteY3" fmla="*/ 50091 h 7809953"/>
              <a:gd name="connsiteX4" fmla="*/ 6391656 w 6858000"/>
              <a:gd name="connsiteY4" fmla="*/ 73455 h 7809953"/>
              <a:gd name="connsiteX5" fmla="*/ 6235293 w 6858000"/>
              <a:gd name="connsiteY5" fmla="*/ 93458 h 7809953"/>
              <a:gd name="connsiteX6" fmla="*/ 6079617 w 6858000"/>
              <a:gd name="connsiteY6" fmla="*/ 113629 h 7809953"/>
              <a:gd name="connsiteX7" fmla="*/ 5923254 w 6858000"/>
              <a:gd name="connsiteY7" fmla="*/ 132455 h 7809953"/>
              <a:gd name="connsiteX8" fmla="*/ 5768949 w 6858000"/>
              <a:gd name="connsiteY8" fmla="*/ 148591 h 7809953"/>
              <a:gd name="connsiteX9" fmla="*/ 5612587 w 6858000"/>
              <a:gd name="connsiteY9" fmla="*/ 163887 h 7809953"/>
              <a:gd name="connsiteX10" fmla="*/ 5456910 w 6858000"/>
              <a:gd name="connsiteY10" fmla="*/ 177839 h 7809953"/>
              <a:gd name="connsiteX11" fmla="*/ 5303977 w 6858000"/>
              <a:gd name="connsiteY11" fmla="*/ 189941 h 7809953"/>
              <a:gd name="connsiteX12" fmla="*/ 5148986 w 6858000"/>
              <a:gd name="connsiteY12" fmla="*/ 202044 h 7809953"/>
              <a:gd name="connsiteX13" fmla="*/ 4996053 w 6858000"/>
              <a:gd name="connsiteY13" fmla="*/ 212129 h 7809953"/>
              <a:gd name="connsiteX14" fmla="*/ 4843119 w 6858000"/>
              <a:gd name="connsiteY14" fmla="*/ 220029 h 7809953"/>
              <a:gd name="connsiteX15" fmla="*/ 4690872 w 6858000"/>
              <a:gd name="connsiteY15" fmla="*/ 228266 h 7809953"/>
              <a:gd name="connsiteX16" fmla="*/ 4539996 w 6858000"/>
              <a:gd name="connsiteY16" fmla="*/ 235157 h 7809953"/>
              <a:gd name="connsiteX17" fmla="*/ 4390491 w 6858000"/>
              <a:gd name="connsiteY17" fmla="*/ 240032 h 7809953"/>
              <a:gd name="connsiteX18" fmla="*/ 4240987 w 6858000"/>
              <a:gd name="connsiteY18" fmla="*/ 244234 h 7809953"/>
              <a:gd name="connsiteX19" fmla="*/ 4092855 w 6858000"/>
              <a:gd name="connsiteY19" fmla="*/ 248268 h 7809953"/>
              <a:gd name="connsiteX20" fmla="*/ 3946779 w 6858000"/>
              <a:gd name="connsiteY20" fmla="*/ 250117 h 7809953"/>
              <a:gd name="connsiteX21" fmla="*/ 3800704 w 6858000"/>
              <a:gd name="connsiteY21" fmla="*/ 252134 h 7809953"/>
              <a:gd name="connsiteX22" fmla="*/ 3656685 w 6858000"/>
              <a:gd name="connsiteY22" fmla="*/ 253143 h 7809953"/>
              <a:gd name="connsiteX23" fmla="*/ 3514039 w 6858000"/>
              <a:gd name="connsiteY23" fmla="*/ 252134 h 7809953"/>
              <a:gd name="connsiteX24" fmla="*/ 3372765 w 6858000"/>
              <a:gd name="connsiteY24" fmla="*/ 252134 h 7809953"/>
              <a:gd name="connsiteX25" fmla="*/ 3232861 w 6858000"/>
              <a:gd name="connsiteY25" fmla="*/ 250117 h 7809953"/>
              <a:gd name="connsiteX26" fmla="*/ 3095701 w 6858000"/>
              <a:gd name="connsiteY26" fmla="*/ 247092 h 7809953"/>
              <a:gd name="connsiteX27" fmla="*/ 2959913 w 6858000"/>
              <a:gd name="connsiteY27" fmla="*/ 244234 h 7809953"/>
              <a:gd name="connsiteX28" fmla="*/ 2826868 w 6858000"/>
              <a:gd name="connsiteY28" fmla="*/ 241040 h 7809953"/>
              <a:gd name="connsiteX29" fmla="*/ 2694508 w 6858000"/>
              <a:gd name="connsiteY29" fmla="*/ 236166 h 7809953"/>
              <a:gd name="connsiteX30" fmla="*/ 2564207 w 6858000"/>
              <a:gd name="connsiteY30" fmla="*/ 230955 h 7809953"/>
              <a:gd name="connsiteX31" fmla="*/ 2436648 w 6858000"/>
              <a:gd name="connsiteY31" fmla="*/ 226249 h 7809953"/>
              <a:gd name="connsiteX32" fmla="*/ 2187702 w 6858000"/>
              <a:gd name="connsiteY32" fmla="*/ 212969 h 7809953"/>
              <a:gd name="connsiteX33" fmla="*/ 1949044 w 6858000"/>
              <a:gd name="connsiteY33" fmla="*/ 198850 h 7809953"/>
              <a:gd name="connsiteX34" fmla="*/ 1719987 w 6858000"/>
              <a:gd name="connsiteY34" fmla="*/ 184058 h 7809953"/>
              <a:gd name="connsiteX35" fmla="*/ 1503274 w 6858000"/>
              <a:gd name="connsiteY35" fmla="*/ 167753 h 7809953"/>
              <a:gd name="connsiteX36" fmla="*/ 1296162 w 6858000"/>
              <a:gd name="connsiteY36" fmla="*/ 150776 h 7809953"/>
              <a:gd name="connsiteX37" fmla="*/ 1104138 w 6858000"/>
              <a:gd name="connsiteY37" fmla="*/ 132455 h 7809953"/>
              <a:gd name="connsiteX38" fmla="*/ 923773 w 6858000"/>
              <a:gd name="connsiteY38" fmla="*/ 114469 h 7809953"/>
              <a:gd name="connsiteX39" fmla="*/ 757809 w 6858000"/>
              <a:gd name="connsiteY39" fmla="*/ 96484 h 7809953"/>
              <a:gd name="connsiteX40" fmla="*/ 605562 w 6858000"/>
              <a:gd name="connsiteY40" fmla="*/ 79507 h 7809953"/>
              <a:gd name="connsiteX41" fmla="*/ 470459 w 6858000"/>
              <a:gd name="connsiteY41" fmla="*/ 63370 h 7809953"/>
              <a:gd name="connsiteX42" fmla="*/ 348387 w 6858000"/>
              <a:gd name="connsiteY42" fmla="*/ 48074 h 7809953"/>
              <a:gd name="connsiteX43" fmla="*/ 245517 w 6858000"/>
              <a:gd name="connsiteY43" fmla="*/ 35299 h 7809953"/>
              <a:gd name="connsiteX44" fmla="*/ 159106 w 6858000"/>
              <a:gd name="connsiteY44" fmla="*/ 23197 h 7809953"/>
              <a:gd name="connsiteX45" fmla="*/ 40462 w 6858000"/>
              <a:gd name="connsiteY45" fmla="*/ 5883 h 7809953"/>
              <a:gd name="connsiteX46" fmla="*/ 0 w 6858000"/>
              <a:gd name="connsiteY46" fmla="*/ 0 h 7809953"/>
              <a:gd name="connsiteX47" fmla="*/ 0 w 6858000"/>
              <a:gd name="connsiteY47" fmla="*/ 652830 h 7809953"/>
              <a:gd name="connsiteX48" fmla="*/ 0 w 6858000"/>
              <a:gd name="connsiteY48" fmla="*/ 652830 h 7809953"/>
              <a:gd name="connsiteX49" fmla="*/ 0 w 6858000"/>
              <a:gd name="connsiteY49" fmla="*/ 7809953 h 7809953"/>
              <a:gd name="connsiteX50" fmla="*/ 6857999 w 6858000"/>
              <a:gd name="connsiteY50" fmla="*/ 7809953 h 7809953"/>
              <a:gd name="connsiteX51" fmla="*/ 6857999 w 6858000"/>
              <a:gd name="connsiteY51" fmla="*/ 1344715 h 7809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0" h="7809953">
                <a:moveTo>
                  <a:pt x="6858000" y="1344715"/>
                </a:moveTo>
                <a:lnTo>
                  <a:pt x="6858000" y="1177"/>
                </a:lnTo>
                <a:lnTo>
                  <a:pt x="6702323" y="26222"/>
                </a:lnTo>
                <a:lnTo>
                  <a:pt x="6547332" y="50091"/>
                </a:lnTo>
                <a:lnTo>
                  <a:pt x="6391656" y="73455"/>
                </a:lnTo>
                <a:lnTo>
                  <a:pt x="6235293" y="93458"/>
                </a:lnTo>
                <a:lnTo>
                  <a:pt x="6079617" y="113629"/>
                </a:lnTo>
                <a:lnTo>
                  <a:pt x="5923254" y="132455"/>
                </a:lnTo>
                <a:lnTo>
                  <a:pt x="5768949" y="148591"/>
                </a:lnTo>
                <a:lnTo>
                  <a:pt x="5612587" y="163887"/>
                </a:lnTo>
                <a:lnTo>
                  <a:pt x="5456910" y="177839"/>
                </a:lnTo>
                <a:lnTo>
                  <a:pt x="5303977" y="189941"/>
                </a:lnTo>
                <a:lnTo>
                  <a:pt x="5148986" y="202044"/>
                </a:lnTo>
                <a:lnTo>
                  <a:pt x="4996053" y="212129"/>
                </a:lnTo>
                <a:lnTo>
                  <a:pt x="4843119" y="220029"/>
                </a:lnTo>
                <a:lnTo>
                  <a:pt x="4690872" y="228266"/>
                </a:lnTo>
                <a:lnTo>
                  <a:pt x="4539996" y="235157"/>
                </a:lnTo>
                <a:lnTo>
                  <a:pt x="4390491" y="240032"/>
                </a:lnTo>
                <a:lnTo>
                  <a:pt x="4240987" y="244234"/>
                </a:lnTo>
                <a:lnTo>
                  <a:pt x="4092855" y="248268"/>
                </a:lnTo>
                <a:lnTo>
                  <a:pt x="3946779" y="250117"/>
                </a:lnTo>
                <a:lnTo>
                  <a:pt x="3800704" y="252134"/>
                </a:lnTo>
                <a:lnTo>
                  <a:pt x="3656685" y="253143"/>
                </a:lnTo>
                <a:lnTo>
                  <a:pt x="3514039" y="252134"/>
                </a:lnTo>
                <a:lnTo>
                  <a:pt x="3372765" y="252134"/>
                </a:lnTo>
                <a:lnTo>
                  <a:pt x="3232861" y="250117"/>
                </a:lnTo>
                <a:lnTo>
                  <a:pt x="3095701" y="247092"/>
                </a:lnTo>
                <a:lnTo>
                  <a:pt x="2959913" y="244234"/>
                </a:lnTo>
                <a:lnTo>
                  <a:pt x="2826868" y="241040"/>
                </a:lnTo>
                <a:lnTo>
                  <a:pt x="2694508" y="236166"/>
                </a:lnTo>
                <a:lnTo>
                  <a:pt x="2564207" y="230955"/>
                </a:lnTo>
                <a:lnTo>
                  <a:pt x="2436648" y="226249"/>
                </a:lnTo>
                <a:lnTo>
                  <a:pt x="2187702" y="212969"/>
                </a:lnTo>
                <a:lnTo>
                  <a:pt x="1949044" y="198850"/>
                </a:lnTo>
                <a:lnTo>
                  <a:pt x="1719987" y="184058"/>
                </a:lnTo>
                <a:lnTo>
                  <a:pt x="1503274" y="167753"/>
                </a:lnTo>
                <a:lnTo>
                  <a:pt x="1296162" y="150776"/>
                </a:lnTo>
                <a:lnTo>
                  <a:pt x="1104138" y="132455"/>
                </a:lnTo>
                <a:lnTo>
                  <a:pt x="923773" y="114469"/>
                </a:lnTo>
                <a:lnTo>
                  <a:pt x="757809" y="96484"/>
                </a:lnTo>
                <a:lnTo>
                  <a:pt x="605562" y="79507"/>
                </a:lnTo>
                <a:lnTo>
                  <a:pt x="470459" y="63370"/>
                </a:lnTo>
                <a:lnTo>
                  <a:pt x="348387" y="48074"/>
                </a:lnTo>
                <a:lnTo>
                  <a:pt x="245517" y="35299"/>
                </a:lnTo>
                <a:lnTo>
                  <a:pt x="159106" y="23197"/>
                </a:lnTo>
                <a:lnTo>
                  <a:pt x="40462" y="5883"/>
                </a:lnTo>
                <a:lnTo>
                  <a:pt x="0" y="0"/>
                </a:lnTo>
                <a:lnTo>
                  <a:pt x="0" y="652830"/>
                </a:lnTo>
                <a:lnTo>
                  <a:pt x="0" y="652830"/>
                </a:lnTo>
                <a:lnTo>
                  <a:pt x="0" y="7809953"/>
                </a:lnTo>
                <a:lnTo>
                  <a:pt x="6857999" y="7809953"/>
                </a:lnTo>
                <a:lnTo>
                  <a:pt x="6857999" y="134471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pic>
        <p:nvPicPr>
          <p:cNvPr id="5" name="Content Placeholder 4" descr="A collage of images of different components&#10;&#10;Description automatically generated">
            <a:extLst>
              <a:ext uri="{FF2B5EF4-FFF2-40B4-BE49-F238E27FC236}">
                <a16:creationId xmlns:a16="http://schemas.microsoft.com/office/drawing/2014/main" id="{882B3FA6-F4F1-6086-1425-AD151B54DF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1306008" y="647699"/>
            <a:ext cx="4946354" cy="2658666"/>
          </a:xfrm>
          <a:prstGeom prst="rect">
            <a:avLst/>
          </a:prstGeom>
          <a:effectLst/>
        </p:spPr>
      </p:pic>
      <p:sp>
        <p:nvSpPr>
          <p:cNvPr id="26" name="Freeform 31">
            <a:extLst>
              <a:ext uri="{FF2B5EF4-FFF2-40B4-BE49-F238E27FC236}">
                <a16:creationId xmlns:a16="http://schemas.microsoft.com/office/drawing/2014/main" id="{AEA0BB24-2B23-4B19-996F-58DA607EE2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collage of images of different components&#10;&#10;Description automatically generated">
            <a:extLst>
              <a:ext uri="{FF2B5EF4-FFF2-40B4-BE49-F238E27FC236}">
                <a16:creationId xmlns:a16="http://schemas.microsoft.com/office/drawing/2014/main" id="{C41A27C9-5F99-BB94-76A9-CB68F2B3F4B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06008" y="3501360"/>
            <a:ext cx="4946354" cy="2658666"/>
          </a:xfrm>
          <a:prstGeom prst="rect">
            <a:avLst/>
          </a:prstGeom>
          <a:effectLst/>
        </p:spPr>
      </p:pic>
      <p:sp>
        <p:nvSpPr>
          <p:cNvPr id="13" name="Pentagon 12">
            <a:extLst>
              <a:ext uri="{FF2B5EF4-FFF2-40B4-BE49-F238E27FC236}">
                <a16:creationId xmlns:a16="http://schemas.microsoft.com/office/drawing/2014/main" id="{BAC20A74-7520-8492-5B0F-A1490C3711D9}"/>
              </a:ext>
            </a:extLst>
          </p:cNvPr>
          <p:cNvSpPr/>
          <p:nvPr/>
        </p:nvSpPr>
        <p:spPr>
          <a:xfrm>
            <a:off x="22169" y="788505"/>
            <a:ext cx="1766340" cy="1092675"/>
          </a:xfrm>
          <a:prstGeom prst="homePlat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Cancerous</a:t>
            </a:r>
          </a:p>
        </p:txBody>
      </p:sp>
      <p:sp>
        <p:nvSpPr>
          <p:cNvPr id="15" name="Pentagon 14">
            <a:extLst>
              <a:ext uri="{FF2B5EF4-FFF2-40B4-BE49-F238E27FC236}">
                <a16:creationId xmlns:a16="http://schemas.microsoft.com/office/drawing/2014/main" id="{412466E3-E0FD-8491-04A4-98D07D0CEB2C}"/>
              </a:ext>
            </a:extLst>
          </p:cNvPr>
          <p:cNvSpPr/>
          <p:nvPr/>
        </p:nvSpPr>
        <p:spPr>
          <a:xfrm>
            <a:off x="0" y="3665014"/>
            <a:ext cx="1766340" cy="1092675"/>
          </a:xfrm>
          <a:prstGeom prst="homePlat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Benign</a:t>
            </a:r>
          </a:p>
        </p:txBody>
      </p:sp>
    </p:spTree>
    <p:extLst>
      <p:ext uri="{BB962C8B-B14F-4D97-AF65-F5344CB8AC3E}">
        <p14:creationId xmlns:p14="http://schemas.microsoft.com/office/powerpoint/2010/main" val="18435032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CA55C-CB80-D7B3-568B-58B0BEA05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6"/>
            <a:ext cx="3322912" cy="1641987"/>
          </a:xfrm>
        </p:spPr>
        <p:txBody>
          <a:bodyPr>
            <a:normAutofit fontScale="90000"/>
          </a:bodyPr>
          <a:lstStyle/>
          <a:p>
            <a:r>
              <a:rPr lang="en-US" dirty="0"/>
              <a:t>PCA of Grayscale Images</a:t>
            </a:r>
          </a:p>
        </p:txBody>
      </p:sp>
      <p:pic>
        <p:nvPicPr>
          <p:cNvPr id="5" name="Content Placeholder 4" descr="A diagram of a scatter plot&#10;&#10;Description automatically generated">
            <a:extLst>
              <a:ext uri="{FF2B5EF4-FFF2-40B4-BE49-F238E27FC236}">
                <a16:creationId xmlns:a16="http://schemas.microsoft.com/office/drawing/2014/main" id="{A1C5A476-E043-739D-7167-F49DA09EFEA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" b="998"/>
          <a:stretch/>
        </p:blipFill>
        <p:spPr>
          <a:xfrm>
            <a:off x="4619544" y="609601"/>
            <a:ext cx="6924756" cy="563879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A93A089E-0A16-452C-B341-0F769780D2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34FDF7B-EBF0-295B-4214-A72A9A6B2D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702" y="2754775"/>
            <a:ext cx="3322912" cy="3493624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Here we do the PCA on the full Image data set.</a:t>
            </a:r>
          </a:p>
          <a:p>
            <a:r>
              <a:rPr lang="en-US" dirty="0"/>
              <a:t>Each point represents an image with the dimension reduced to 2 principal components.</a:t>
            </a:r>
          </a:p>
          <a:p>
            <a:r>
              <a:rPr lang="en-US" dirty="0"/>
              <a:t>The dimension reduction makes it easier to visualize and can help with the curse of dimensionality </a:t>
            </a:r>
          </a:p>
        </p:txBody>
      </p:sp>
    </p:spTree>
    <p:extLst>
      <p:ext uri="{BB962C8B-B14F-4D97-AF65-F5344CB8AC3E}">
        <p14:creationId xmlns:p14="http://schemas.microsoft.com/office/powerpoint/2010/main" val="14310872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111CED-76D7-9936-3A54-067C3053A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Cumulative Variance explained by the PCA</a:t>
            </a:r>
          </a:p>
        </p:txBody>
      </p:sp>
      <p:pic>
        <p:nvPicPr>
          <p:cNvPr id="5" name="Content Placeholder 4" descr="A graph with a blue line&#10;&#10;Description automatically generated">
            <a:extLst>
              <a:ext uri="{FF2B5EF4-FFF2-40B4-BE49-F238E27FC236}">
                <a16:creationId xmlns:a16="http://schemas.microsoft.com/office/drawing/2014/main" id="{059DAC55-8D48-666E-E685-E3E3050B28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21805" y="2052637"/>
            <a:ext cx="8127524" cy="4540667"/>
          </a:xfrm>
        </p:spPr>
      </p:pic>
    </p:spTree>
    <p:extLst>
      <p:ext uri="{BB962C8B-B14F-4D97-AF65-F5344CB8AC3E}">
        <p14:creationId xmlns:p14="http://schemas.microsoft.com/office/powerpoint/2010/main" val="22377094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BECFB-461E-F963-3915-ADB2B08530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609601"/>
            <a:ext cx="6246093" cy="1675975"/>
          </a:xfrm>
        </p:spPr>
        <p:txBody>
          <a:bodyPr>
            <a:normAutofit/>
          </a:bodyPr>
          <a:lstStyle/>
          <a:p>
            <a:r>
              <a:rPr lang="en-US" dirty="0"/>
              <a:t>Decision Tree</a:t>
            </a:r>
            <a:br>
              <a:rPr lang="en-US" dirty="0"/>
            </a:br>
            <a:endParaRPr lang="en-US" dirty="0"/>
          </a:p>
        </p:txBody>
      </p:sp>
      <p:pic>
        <p:nvPicPr>
          <p:cNvPr id="5" name="Content Placeholder 4" descr="A blue squares with white text&#10;&#10;Description automatically generated">
            <a:extLst>
              <a:ext uri="{FF2B5EF4-FFF2-40B4-BE49-F238E27FC236}">
                <a16:creationId xmlns:a16="http://schemas.microsoft.com/office/drawing/2014/main" id="{D4A0DFEF-C615-D91A-F6DF-786E2A96DEE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" t="-2936" r="-737" b="1612"/>
          <a:stretch/>
        </p:blipFill>
        <p:spPr>
          <a:xfrm>
            <a:off x="5749290" y="0"/>
            <a:ext cx="4520388" cy="33824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78D66203-18BB-40A2-B632-9356FE169D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Content Placeholder 10">
                <a:extLst>
                  <a:ext uri="{FF2B5EF4-FFF2-40B4-BE49-F238E27FC236}">
                    <a16:creationId xmlns:a16="http://schemas.microsoft.com/office/drawing/2014/main" id="{F2979909-CCF9-991C-484E-06E51DB02FB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85500" y="1992283"/>
                <a:ext cx="4606913" cy="229870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Decent precision but lacking in overall accuracy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𝑃𝑟𝑒𝑐𝑖𝑠𝑖𝑜𝑛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𝑇𝑃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𝐹𝑃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19" name="Content Placeholder 10">
                <a:extLst>
                  <a:ext uri="{FF2B5EF4-FFF2-40B4-BE49-F238E27FC236}">
                    <a16:creationId xmlns:a16="http://schemas.microsoft.com/office/drawing/2014/main" id="{F2979909-CCF9-991C-484E-06E51DB02FB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5500" y="1992283"/>
                <a:ext cx="4606913" cy="2298700"/>
              </a:xfrm>
              <a:blipFill>
                <a:blip r:embed="rId4"/>
                <a:stretch>
                  <a:fillRect l="-549" t="-10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 descr="A diagram of a tree boundary&#10;&#10;Description automatically generated">
            <a:extLst>
              <a:ext uri="{FF2B5EF4-FFF2-40B4-BE49-F238E27FC236}">
                <a16:creationId xmlns:a16="http://schemas.microsoft.com/office/drawing/2014/main" id="{957FF6A0-C95A-7BE8-B756-DC4B76062D7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2102" r="-4" b="574"/>
          <a:stretch/>
        </p:blipFill>
        <p:spPr>
          <a:xfrm>
            <a:off x="5749290" y="3428999"/>
            <a:ext cx="4252362" cy="327968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BF9114C-57FE-DFD4-5BEC-362DCD4B5C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2945" y="4371940"/>
            <a:ext cx="5245100" cy="229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79985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1581</TotalTime>
  <Words>445</Words>
  <Application>Microsoft Macintosh PowerPoint</Application>
  <PresentationFormat>Widescreen</PresentationFormat>
  <Paragraphs>71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-apple-system</vt:lpstr>
      <vt:lpstr>Aptos</vt:lpstr>
      <vt:lpstr>Cambria Math</vt:lpstr>
      <vt:lpstr>Century Gothic</vt:lpstr>
      <vt:lpstr>Wingdings 3</vt:lpstr>
      <vt:lpstr>Ion</vt:lpstr>
      <vt:lpstr>CSP 571 – Project Group 48 </vt:lpstr>
      <vt:lpstr>Dataset</vt:lpstr>
      <vt:lpstr>Data Preparation </vt:lpstr>
      <vt:lpstr>To reduce the dimensions and complexity we used PCA</vt:lpstr>
      <vt:lpstr>Why Grayscale?</vt:lpstr>
      <vt:lpstr>Grayscale Images projection</vt:lpstr>
      <vt:lpstr>PCA of Grayscale Images</vt:lpstr>
      <vt:lpstr>Cumulative Variance explained by the PCA</vt:lpstr>
      <vt:lpstr>Decision Tree </vt:lpstr>
      <vt:lpstr>KNN Results</vt:lpstr>
      <vt:lpstr>Support Vector Machine</vt:lpstr>
      <vt:lpstr>Random Forest Models  </vt:lpstr>
      <vt:lpstr>Conclusion</vt:lpstr>
      <vt:lpstr>Future Work</vt:lpstr>
      <vt:lpstr>Citation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Henrique Magalhaes Rio</dc:creator>
  <cp:lastModifiedBy>Henrique Magalhaes Rio</cp:lastModifiedBy>
  <cp:revision>14</cp:revision>
  <dcterms:created xsi:type="dcterms:W3CDTF">2024-11-12T19:09:06Z</dcterms:created>
  <dcterms:modified xsi:type="dcterms:W3CDTF">2024-11-19T16:17:31Z</dcterms:modified>
</cp:coreProperties>
</file>